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embeddedFontLst>
    <p:embeddedFont>
      <p:font typeface="Ariston" charset="0"/>
      <p:regular r:id="rId10"/>
    </p:embeddedFont>
    <p:embeddedFont>
      <p:font typeface="Monotype Corsiva" pitchFamily="66" charset="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09.12.2018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331640" y="908720"/>
            <a:ext cx="6526507" cy="4511536"/>
            <a:chOff x="1288216" y="3080491"/>
            <a:chExt cx="7202335" cy="585208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88216" y="3080491"/>
              <a:ext cx="7165477" cy="17166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ston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241790" y="6816662"/>
              <a:ext cx="6248761" cy="2115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 smtClean="0">
                  <a:solidFill>
                    <a:srgbClr val="00B050"/>
                  </a:solidFill>
                  <a:latin typeface="Monotype Corsiva" pitchFamily="66" charset="0"/>
                </a:rPr>
                <a:t>Авторы:</a:t>
              </a:r>
            </a:p>
            <a:p>
              <a:pPr algn="r"/>
              <a:r>
                <a:rPr lang="ru-RU" sz="2000" b="1" dirty="0" err="1" smtClean="0">
                  <a:solidFill>
                    <a:srgbClr val="00B050"/>
                  </a:solidFill>
                  <a:latin typeface="Monotype Corsiva" pitchFamily="66" charset="0"/>
                </a:rPr>
                <a:t>Туркова</a:t>
              </a:r>
              <a:r>
                <a:rPr lang="ru-RU" sz="2000" b="1" dirty="0" smtClean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  <a:r>
                <a:rPr lang="ru-RU" sz="2000" b="1" dirty="0" err="1" smtClean="0">
                  <a:solidFill>
                    <a:srgbClr val="00B050"/>
                  </a:solidFill>
                  <a:latin typeface="Monotype Corsiva" pitchFamily="66" charset="0"/>
                </a:rPr>
                <a:t>Дарина</a:t>
              </a:r>
              <a:r>
                <a:rPr lang="ru-RU" sz="2000" b="1" dirty="0" smtClean="0">
                  <a:solidFill>
                    <a:srgbClr val="00B050"/>
                  </a:solidFill>
                  <a:latin typeface="Monotype Corsiva" pitchFamily="66" charset="0"/>
                </a:rPr>
                <a:t>, </a:t>
              </a:r>
            </a:p>
            <a:p>
              <a:pPr algn="r"/>
              <a:r>
                <a:rPr lang="ru-RU" sz="2000" b="1" dirty="0" err="1" smtClean="0">
                  <a:solidFill>
                    <a:srgbClr val="00B050"/>
                  </a:solidFill>
                  <a:latin typeface="Monotype Corsiva" pitchFamily="66" charset="0"/>
                </a:rPr>
                <a:t>Мандровская</a:t>
              </a:r>
              <a:r>
                <a:rPr lang="ru-RU" sz="2000" b="1" dirty="0" smtClean="0">
                  <a:solidFill>
                    <a:srgbClr val="00B050"/>
                  </a:solidFill>
                  <a:latin typeface="Monotype Corsiva" pitchFamily="66" charset="0"/>
                </a:rPr>
                <a:t> Светлана</a:t>
              </a:r>
            </a:p>
            <a:p>
              <a:pPr algn="r"/>
              <a:r>
                <a:rPr lang="ru-RU" sz="2000" b="1" dirty="0" smtClean="0">
                  <a:solidFill>
                    <a:srgbClr val="00B050"/>
                  </a:solidFill>
                  <a:latin typeface="Monotype Corsiva" pitchFamily="66" charset="0"/>
                </a:rPr>
                <a:t>учащиеся 10А класса,</a:t>
              </a:r>
            </a:p>
            <a:p>
              <a:pPr algn="r"/>
              <a:r>
                <a:rPr lang="ru-RU" sz="2000" b="1" dirty="0" smtClean="0">
                  <a:solidFill>
                    <a:srgbClr val="00B050"/>
                  </a:solidFill>
                  <a:latin typeface="Monotype Corsiva" pitchFamily="66" charset="0"/>
                </a:rPr>
                <a:t>МОУ СОШ №26</a:t>
              </a:r>
              <a:endParaRPr lang="ru-RU" sz="2000" b="1" dirty="0">
                <a:solidFill>
                  <a:srgbClr val="00B050"/>
                </a:solidFill>
                <a:latin typeface="Monotype Corsiva" pitchFamily="66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928794" y="1428736"/>
            <a:ext cx="5313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Передай цветок </a:t>
            </a:r>
          </a:p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хорошие руки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7500990" cy="142876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реализации данного проекта является облагораживание пришкольного участка.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000372"/>
            <a:ext cx="7429552" cy="3125791"/>
          </a:xfrm>
        </p:spPr>
        <p:txBody>
          <a:bodyPr/>
          <a:lstStyle/>
          <a:p>
            <a:pPr algn="just">
              <a:buNone/>
            </a:pPr>
            <a:r>
              <a:rPr lang="ru-RU" sz="2500" dirty="0" smtClean="0">
                <a:solidFill>
                  <a:srgbClr val="00B050"/>
                </a:solidFill>
                <a:latin typeface="Monotype Corsiva" pitchFamily="66" charset="0"/>
              </a:rPr>
              <a:t>Мы выращиваем рассаду цветов. В связи с предстоящим капитальным ремонтом здания школы высаживать цветы не имеет смысла, т.к. велика вероятность приведения в негодность строительной техникой. Но семена подготовлены к посадке, кроме того, в школе действует экологический кружок, в рамках которого посажена рассада и организуется уход за ней.</a:t>
            </a:r>
            <a:endParaRPr lang="ru-RU" sz="2500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500990" cy="121444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Поскольку отсутствует место для высадки цветов, было предложено рассаду отдать в хорошие руки другим школам и жителям ближайших домов для облагораживания микрорайона. </a:t>
            </a:r>
            <a:b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428868"/>
            <a:ext cx="4000528" cy="3286149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Целью проекта является: создание условий для воспитания ответственности и трудолюбия у обучающихся на примере проведенной акции.</a:t>
            </a:r>
          </a:p>
        </p:txBody>
      </p:sp>
      <p:pic>
        <p:nvPicPr>
          <p:cNvPr id="1026" name="Picture 2" descr="C:\Users\User\Desktop\РАЗОБРАТЬ\жкх\ремонт 2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14620"/>
            <a:ext cx="376454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429552" cy="560406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в рамках проекта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285993"/>
            <a:ext cx="7572428" cy="3571900"/>
          </a:xfrm>
        </p:spPr>
        <p:txBody>
          <a:bodyPr/>
          <a:lstStyle/>
          <a:p>
            <a:r>
              <a:rPr lang="ru-RU" sz="2400" dirty="0" smtClean="0">
                <a:solidFill>
                  <a:srgbClr val="92D050"/>
                </a:solidFill>
                <a:latin typeface="Monotype Corsiva" pitchFamily="66" charset="0"/>
              </a:rPr>
              <a:t>Для достижения запланированных результатов необходимо:</a:t>
            </a:r>
          </a:p>
          <a:p>
            <a:pPr lvl="0"/>
            <a:r>
              <a:rPr lang="ru-RU" sz="2400" dirty="0" smtClean="0">
                <a:solidFill>
                  <a:srgbClr val="92D050"/>
                </a:solidFill>
                <a:latin typeface="Monotype Corsiva" pitchFamily="66" charset="0"/>
              </a:rPr>
              <a:t>посадить рассаду цветов,</a:t>
            </a:r>
          </a:p>
          <a:p>
            <a:pPr lvl="0"/>
            <a:r>
              <a:rPr lang="ru-RU" sz="2400" dirty="0" smtClean="0">
                <a:solidFill>
                  <a:srgbClr val="92D050"/>
                </a:solidFill>
                <a:latin typeface="Monotype Corsiva" pitchFamily="66" charset="0"/>
              </a:rPr>
              <a:t>подготовить буклеты с советами по благоустройству пришкольной территории,</a:t>
            </a:r>
          </a:p>
          <a:p>
            <a:pPr lvl="0"/>
            <a:r>
              <a:rPr lang="ru-RU" sz="2400" dirty="0" smtClean="0">
                <a:solidFill>
                  <a:srgbClr val="92D050"/>
                </a:solidFill>
                <a:latin typeface="Monotype Corsiva" pitchFamily="66" charset="0"/>
              </a:rPr>
              <a:t>с привлечением СМИ обучающимся провести рекламную акцию для пропаганды  предстоящего мероприятия,</a:t>
            </a:r>
          </a:p>
          <a:p>
            <a:pPr lvl="0"/>
            <a:r>
              <a:rPr lang="ru-RU" sz="2400" dirty="0" smtClean="0">
                <a:solidFill>
                  <a:srgbClr val="92D050"/>
                </a:solidFill>
                <a:latin typeface="Monotype Corsiva" pitchFamily="66" charset="0"/>
              </a:rPr>
              <a:t>непосредственное проведение акции-раздачи рассады декоративных цветов.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00990" cy="100010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План-график работ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2" y="857231"/>
          <a:ext cx="8143932" cy="564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8"/>
                <a:gridCol w="1143008"/>
                <a:gridCol w="2071702"/>
                <a:gridCol w="3357584"/>
              </a:tblGrid>
              <a:tr h="5884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Ответственные исполнители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Посадка рассады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Первая декада апреля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Обучающиеся школы – члены экологического кружка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Наличие рассады декоративных цветов для благоустройства дворовых территорий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1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Разработка и оформление буклетов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2-5 мая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Обучающиеся школы – члены экологического кружка и Пресс-центра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Подготовка раздаточного материала для акции (штук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Распространение информации о проводимой акции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7-11 мая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Обучающиеся школы - волонтеры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Расклейка информационных плакатов, распространение листовок в домах микрорайона школы, для школы – по электронной почте.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0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Проведение акции «Отдай растение в хорошие руки»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12 мая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Школьники- волонтеры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Создание условий для благоустройства территории  школьных дворов и дворов домов в микрорайоне школы №26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godentsiya-rass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643182"/>
            <a:ext cx="3184839" cy="2285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928670"/>
            <a:ext cx="4000528" cy="500066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Мы распространили среди желающих:</a:t>
            </a:r>
          </a:p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100 штук бархатцев</a:t>
            </a:r>
          </a:p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120 штук календулы</a:t>
            </a:r>
          </a:p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110 штук </a:t>
            </a:r>
            <a:r>
              <a:rPr lang="ru-RU" dirty="0" err="1" smtClean="0">
                <a:solidFill>
                  <a:srgbClr val="00B050"/>
                </a:solidFill>
                <a:latin typeface="Monotype Corsiva" pitchFamily="66" charset="0"/>
              </a:rPr>
              <a:t>лаватеры</a:t>
            </a:r>
            <a:endParaRPr lang="ru-RU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 200 штук турецкой гвоздики</a:t>
            </a:r>
          </a:p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15 кустов хризантемы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974038934_1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143380"/>
            <a:ext cx="2618521" cy="1962145"/>
          </a:xfrm>
          <a:prstGeom prst="rect">
            <a:avLst/>
          </a:prstGeom>
          <a:noFill/>
        </p:spPr>
      </p:pic>
      <p:pic>
        <p:nvPicPr>
          <p:cNvPr id="1027" name="Picture 3" descr="C:\Users\User\Desktop\rassada-barhatcev-v-kasset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28670"/>
            <a:ext cx="2221904" cy="2474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 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1"/>
            <a:ext cx="3357586" cy="3900502"/>
          </a:xfrm>
        </p:spPr>
        <p:txBody>
          <a:bodyPr/>
          <a:lstStyle/>
          <a:p>
            <a:r>
              <a:rPr lang="ru-RU" sz="2800" dirty="0" smtClean="0">
                <a:solidFill>
                  <a:srgbClr val="00B050"/>
                </a:solidFill>
                <a:latin typeface="Monotype Corsiva" pitchFamily="66" charset="0"/>
              </a:rPr>
              <a:t>В результате проведенного проекта  были благоустроены пришкольные территории школы №1, лицея №2, детских садов №21 и 10, а также  дворы в микрорайоне школы</a:t>
            </a:r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Picture 2" descr="SDC12279"/>
          <p:cNvPicPr>
            <a:picLocks noChangeAspect="1" noChangeArrowheads="1"/>
          </p:cNvPicPr>
          <p:nvPr/>
        </p:nvPicPr>
        <p:blipFill>
          <a:blip r:embed="rId2" cstate="print"/>
          <a:srcRect b="10828"/>
          <a:stretch>
            <a:fillRect/>
          </a:stretch>
        </p:blipFill>
        <p:spPr bwMode="auto">
          <a:xfrm>
            <a:off x="4143372" y="2357430"/>
            <a:ext cx="4429156" cy="28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Результаты: 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1"/>
            <a:ext cx="3500462" cy="390050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А через год, проведя такую же акцию по обмену рассады, мы надеемся сами благоустроить свой школьный двор.</a:t>
            </a:r>
          </a:p>
          <a:p>
            <a:endParaRPr lang="ru-RU" dirty="0"/>
          </a:p>
        </p:txBody>
      </p:sp>
      <p:pic>
        <p:nvPicPr>
          <p:cNvPr id="4" name="Picture 3" descr="SDC12281"/>
          <p:cNvPicPr>
            <a:picLocks noChangeAspect="1" noChangeArrowheads="1"/>
          </p:cNvPicPr>
          <p:nvPr/>
        </p:nvPicPr>
        <p:blipFill>
          <a:blip r:embed="rId2" cstate="print"/>
          <a:srcRect b="11465"/>
          <a:stretch>
            <a:fillRect/>
          </a:stretch>
        </p:blipFill>
        <p:spPr bwMode="auto">
          <a:xfrm>
            <a:off x="4143372" y="2571744"/>
            <a:ext cx="47365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350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Ariston</vt:lpstr>
      <vt:lpstr>Monotype Corsiva</vt:lpstr>
      <vt:lpstr>Times New Roman</vt:lpstr>
      <vt:lpstr>Calibri</vt:lpstr>
      <vt:lpstr>1_Тема Office</vt:lpstr>
      <vt:lpstr>Слайд 1</vt:lpstr>
      <vt:lpstr>Целью реализации данного проекта является облагораживание пришкольного участка. </vt:lpstr>
      <vt:lpstr>Поскольку отсутствует место для высадки цветов, было предложено рассаду отдать в хорошие руки другим школам и жителям ближайших домов для облагораживания микрорайона.  </vt:lpstr>
      <vt:lpstr>Деятельность в рамках проекта</vt:lpstr>
      <vt:lpstr>План-график работ</vt:lpstr>
      <vt:lpstr>Результаты:</vt:lpstr>
      <vt:lpstr>Результаты: </vt:lpstr>
      <vt:lpstr>Результаты: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фантазии</dc:title>
  <dc:creator>Фокина Лидия Петровна</dc:creator>
  <cp:keywords>Шаблон презентации</cp:keywords>
  <cp:lastModifiedBy>User</cp:lastModifiedBy>
  <cp:revision>32</cp:revision>
  <dcterms:created xsi:type="dcterms:W3CDTF">2014-07-06T18:18:01Z</dcterms:created>
  <dcterms:modified xsi:type="dcterms:W3CDTF">2018-12-09T16:14:52Z</dcterms:modified>
</cp:coreProperties>
</file>